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svg"/><Relationship Id="rId12" Type="http://schemas.openxmlformats.org/officeDocument/2006/relationships/slideLayout" Target="../slideLayouts/slideLayout4.xml"/><Relationship Id="rId1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3,900 purchases to uncover spending patterns, customer segments, and strategic insights for business growth.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66604" y="648533"/>
            <a:ext cx="1556623" cy="352306"/>
          </a:xfrm>
          <a:prstGeom prst="roundRect">
            <a:avLst>
              <a:gd name="adj" fmla="val 66197"/>
            </a:avLst>
          </a:prstGeom>
          <a:solidFill>
            <a:srgbClr val="D4E9F7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3166" y="746998"/>
            <a:ext cx="155377" cy="1553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16172" y="706755"/>
            <a:ext cx="109049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 PLAN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6166604" y="1070491"/>
            <a:ext cx="6473071" cy="6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4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604" y="1971318"/>
            <a:ext cx="971669" cy="14024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2581" y="2165628"/>
            <a:ext cx="255710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Subscriptions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312581" y="2589848"/>
            <a:ext cx="6637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 958 repeat buyers with exclusive benefits—potential $57K additional revenue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604" y="3373755"/>
            <a:ext cx="971669" cy="14024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2581" y="3568065"/>
            <a:ext cx="255710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Programs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312581" y="3992285"/>
            <a:ext cx="6637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returning buyers to accelerate movement into loyal segment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604" y="4776192"/>
            <a:ext cx="971669" cy="14024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2581" y="4970502"/>
            <a:ext cx="255710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Optimize Discounts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312581" y="5394722"/>
            <a:ext cx="6637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promotions on high-value items—839 customers prove discounts work for premium buyers</a:t>
            </a:r>
            <a:endParaRPr lang="en-US" sz="15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604" y="6178629"/>
            <a:ext cx="971669" cy="140243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312581" y="6372939"/>
            <a:ext cx="2557105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7312581" y="6797159"/>
            <a:ext cx="6637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Emphasize top-rated products and express shipping to young adult segment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743908"/>
            <a:ext cx="2082641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sp>
        <p:nvSpPr>
          <p:cNvPr id="3" name="Text 1"/>
          <p:cNvSpPr/>
          <p:nvPr/>
        </p:nvSpPr>
        <p:spPr>
          <a:xfrm>
            <a:off x="888206" y="1808798"/>
            <a:ext cx="1822847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OVERVIEW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2237542"/>
            <a:ext cx="600063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Our Data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58309" y="3383399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3,900</a:t>
            </a:r>
            <a:endParaRPr lang="en-US" sz="5600" dirty="0"/>
          </a:p>
        </p:txBody>
      </p:sp>
      <p:sp>
        <p:nvSpPr>
          <p:cNvPr id="6" name="Text 4"/>
          <p:cNvSpPr/>
          <p:nvPr/>
        </p:nvSpPr>
        <p:spPr>
          <a:xfrm>
            <a:off x="870585" y="43689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4855131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 across all categories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104442" y="3383399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18</a:t>
            </a:r>
            <a:endParaRPr lang="en-US" sz="5600" dirty="0"/>
          </a:p>
        </p:txBody>
      </p:sp>
      <p:sp>
        <p:nvSpPr>
          <p:cNvPr id="9" name="Text 7"/>
          <p:cNvSpPr/>
          <p:nvPr/>
        </p:nvSpPr>
        <p:spPr>
          <a:xfrm>
            <a:off x="4216718" y="43689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104442" y="4855131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tracked per customer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450574" y="3383399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$59.76</a:t>
            </a:r>
            <a:endParaRPr lang="en-US" sz="5600" dirty="0"/>
          </a:p>
        </p:txBody>
      </p:sp>
      <p:sp>
        <p:nvSpPr>
          <p:cNvPr id="12" name="Text 10"/>
          <p:cNvSpPr/>
          <p:nvPr/>
        </p:nvSpPr>
        <p:spPr>
          <a:xfrm>
            <a:off x="7562850" y="43689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0574" y="4855131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Mean transaction value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0796707" y="3383399"/>
            <a:ext cx="3075384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3.75</a:t>
            </a:r>
            <a:endParaRPr lang="en-US" sz="5600" dirty="0"/>
          </a:p>
        </p:txBody>
      </p:sp>
      <p:sp>
        <p:nvSpPr>
          <p:cNvPr id="15" name="Text 13"/>
          <p:cNvSpPr/>
          <p:nvPr/>
        </p:nvSpPr>
        <p:spPr>
          <a:xfrm>
            <a:off x="10908983" y="43689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96707" y="4855131"/>
            <a:ext cx="307538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satisfaction score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309" y="579227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includes customer demographics, purchase details, shopping behavior, and subscription status across 50 locations.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9017" y="650438"/>
            <a:ext cx="1805107" cy="387429"/>
          </a:xfrm>
          <a:prstGeom prst="roundRect">
            <a:avLst>
              <a:gd name="adj" fmla="val 62750"/>
            </a:avLst>
          </a:prstGeom>
          <a:noFill/>
          <a:ln w="7620">
            <a:solidFill>
              <a:srgbClr val="75BAE6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38081" y="718780"/>
            <a:ext cx="1546979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ANALYSIS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09017" y="1113592"/>
            <a:ext cx="6616779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 &amp; Cleaning</a:t>
            </a:r>
            <a:endParaRPr lang="en-US" sz="4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017" y="3000732"/>
            <a:ext cx="8415099" cy="3157657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5534" y="3805044"/>
            <a:ext cx="434665" cy="4346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8276" y="5385319"/>
            <a:ext cx="1269218" cy="25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Export to DB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4257" y="3805859"/>
            <a:ext cx="434664" cy="4346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08713" y="5256685"/>
            <a:ext cx="1269218" cy="514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Engineer Features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3388" y="3805859"/>
            <a:ext cx="434664" cy="4346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317843" y="5256685"/>
            <a:ext cx="1269218" cy="514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Handle Missing</a:t>
            </a:r>
            <a:endParaRPr lang="en-US" sz="16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2518" y="3805859"/>
            <a:ext cx="434664" cy="43466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726974" y="5256685"/>
            <a:ext cx="1269218" cy="514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Explore Structure</a:t>
            </a:r>
            <a:endParaRPr lang="en-US" sz="16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2955" y="3805859"/>
            <a:ext cx="434664" cy="4346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01331" y="5385319"/>
            <a:ext cx="1269218" cy="257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Load Data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709017" y="6371392"/>
            <a:ext cx="8415099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Systematic approach to ensure data quality and consistency for analysis.</a:t>
            </a:r>
            <a:endParaRPr lang="en-US" sz="1550" dirty="0"/>
          </a:p>
        </p:txBody>
      </p:sp>
      <p:sp>
        <p:nvSpPr>
          <p:cNvPr id="17" name="Shape 9"/>
          <p:cNvSpPr/>
          <p:nvPr/>
        </p:nvSpPr>
        <p:spPr>
          <a:xfrm>
            <a:off x="9625846" y="2277070"/>
            <a:ext cx="4303157" cy="1570077"/>
          </a:xfrm>
          <a:prstGeom prst="roundRect">
            <a:avLst>
              <a:gd name="adj" fmla="val 1935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8" name="Text 10"/>
          <p:cNvSpPr/>
          <p:nvPr/>
        </p:nvSpPr>
        <p:spPr>
          <a:xfrm>
            <a:off x="9835991" y="2487216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</a:t>
            </a:r>
            <a:endParaRPr lang="en-US" sz="2050" dirty="0"/>
          </a:p>
        </p:txBody>
      </p:sp>
      <p:sp>
        <p:nvSpPr>
          <p:cNvPr id="19" name="Text 11"/>
          <p:cNvSpPr/>
          <p:nvPr/>
        </p:nvSpPr>
        <p:spPr>
          <a:xfrm>
            <a:off x="9835991" y="3009781"/>
            <a:ext cx="3882866" cy="627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ratings using category medians</a:t>
            </a:r>
            <a:endParaRPr lang="en-US" sz="1550" dirty="0"/>
          </a:p>
        </p:txBody>
      </p:sp>
      <p:sp>
        <p:nvSpPr>
          <p:cNvPr id="20" name="Shape 12"/>
          <p:cNvSpPr/>
          <p:nvPr/>
        </p:nvSpPr>
        <p:spPr>
          <a:xfrm>
            <a:off x="9625846" y="4036576"/>
            <a:ext cx="4303157" cy="1570077"/>
          </a:xfrm>
          <a:prstGeom prst="roundRect">
            <a:avLst>
              <a:gd name="adj" fmla="val 1935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1" name="Text 13"/>
          <p:cNvSpPr/>
          <p:nvPr/>
        </p:nvSpPr>
        <p:spPr>
          <a:xfrm>
            <a:off x="9835991" y="4246721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22" name="Text 14"/>
          <p:cNvSpPr/>
          <p:nvPr/>
        </p:nvSpPr>
        <p:spPr>
          <a:xfrm>
            <a:off x="9835991" y="4769287"/>
            <a:ext cx="3882866" cy="627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 groups and purchase frequency metrics</a:t>
            </a:r>
            <a:endParaRPr lang="en-US" sz="1550" dirty="0"/>
          </a:p>
        </p:txBody>
      </p:sp>
      <p:sp>
        <p:nvSpPr>
          <p:cNvPr id="23" name="Shape 15"/>
          <p:cNvSpPr/>
          <p:nvPr/>
        </p:nvSpPr>
        <p:spPr>
          <a:xfrm>
            <a:off x="9625846" y="5796082"/>
            <a:ext cx="4303157" cy="1570077"/>
          </a:xfrm>
          <a:prstGeom prst="roundRect">
            <a:avLst>
              <a:gd name="adj" fmla="val 1935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4" name="Text 16"/>
          <p:cNvSpPr/>
          <p:nvPr/>
        </p:nvSpPr>
        <p:spPr>
          <a:xfrm>
            <a:off x="9835991" y="6006227"/>
            <a:ext cx="266569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Standardization</a:t>
            </a:r>
            <a:endParaRPr lang="en-US" sz="2050" dirty="0"/>
          </a:p>
        </p:txBody>
      </p:sp>
      <p:sp>
        <p:nvSpPr>
          <p:cNvPr id="25" name="Text 17"/>
          <p:cNvSpPr/>
          <p:nvPr/>
        </p:nvSpPr>
        <p:spPr>
          <a:xfrm>
            <a:off x="9835991" y="6528792"/>
            <a:ext cx="3882866" cy="627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snake_case for consistency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770572"/>
            <a:ext cx="1489948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sp>
        <p:nvSpPr>
          <p:cNvPr id="3" name="Text 1"/>
          <p:cNvSpPr/>
          <p:nvPr/>
        </p:nvSpPr>
        <p:spPr>
          <a:xfrm>
            <a:off x="888206" y="835462"/>
            <a:ext cx="123015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INSIGHTS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1264206"/>
            <a:ext cx="70444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Analysis by Gender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545556"/>
            <a:ext cx="8338899" cy="442257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050268" y="6998613"/>
            <a:ext cx="216575" cy="216575"/>
          </a:xfrm>
          <a:prstGeom prst="roundRect">
            <a:avLst>
              <a:gd name="adj" fmla="val 8444"/>
            </a:avLst>
          </a:prstGeom>
          <a:solidFill>
            <a:srgbClr val="0C2C41"/>
          </a:solidFill>
          <a:ln/>
        </p:spPr>
      </p:sp>
      <p:sp>
        <p:nvSpPr>
          <p:cNvPr id="7" name="Text 4"/>
          <p:cNvSpPr/>
          <p:nvPr/>
        </p:nvSpPr>
        <p:spPr>
          <a:xfrm>
            <a:off x="4327803" y="6998613"/>
            <a:ext cx="52375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003959" y="6998613"/>
            <a:ext cx="216575" cy="216575"/>
          </a:xfrm>
          <a:prstGeom prst="roundRect">
            <a:avLst>
              <a:gd name="adj" fmla="val 8444"/>
            </a:avLst>
          </a:prstGeom>
          <a:solidFill>
            <a:srgbClr val="2994D8"/>
          </a:solidFill>
          <a:ln/>
        </p:spPr>
      </p:sp>
      <p:sp>
        <p:nvSpPr>
          <p:cNvPr id="9" name="Text 6"/>
          <p:cNvSpPr/>
          <p:nvPr/>
        </p:nvSpPr>
        <p:spPr>
          <a:xfrm>
            <a:off x="5281493" y="6998613"/>
            <a:ext cx="810697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633466" y="3569494"/>
            <a:ext cx="424612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68% of total revenue ($157,890) compared to female customers at 32% ($75,191).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633466" y="4804529"/>
            <a:ext cx="424612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significant disparity suggests opportunities for targeted marketing campaigns to increase female customer engagement and spending.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3276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Discount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78737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customers used discounts while still spending above the $59.76 average—demonstrating that promotions can drive higher-value purchases without sacrificing revenue.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215878"/>
            <a:ext cx="2430542" cy="24305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5917168"/>
            <a:ext cx="293882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High-Value Discounting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403300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promotions attract quality buyers, not just bargain hunters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3215878"/>
            <a:ext cx="2430542" cy="24305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9819" y="5917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Retention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19819" y="6403300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Discounts build loyalty among high-spending segments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3215878"/>
            <a:ext cx="2430542" cy="24305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1329" y="5917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Protection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81329" y="6403300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Above-average purchases offset discount impact on margins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336000"/>
            <a:ext cx="2625328" cy="422315"/>
          </a:xfrm>
          <a:prstGeom prst="roundRect">
            <a:avLst>
              <a:gd name="adj" fmla="val 61564"/>
            </a:avLst>
          </a:prstGeom>
          <a:noFill/>
          <a:ln w="7620">
            <a:solidFill>
              <a:srgbClr val="75BAE6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95826" y="1408509"/>
            <a:ext cx="2350294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PERFORMANCE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1844873"/>
            <a:ext cx="100618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Top-Rated Products &amp; Shipping Insights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58309" y="2644140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Highest-Rated Items</a:t>
            </a:r>
            <a:endParaRPr lang="en-US" sz="2650" dirty="0"/>
          </a:p>
        </p:txBody>
      </p:sp>
      <p:sp>
        <p:nvSpPr>
          <p:cNvPr id="6" name="Shape 4"/>
          <p:cNvSpPr/>
          <p:nvPr/>
        </p:nvSpPr>
        <p:spPr>
          <a:xfrm>
            <a:off x="758309" y="3504843"/>
            <a:ext cx="3536394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504843"/>
            <a:ext cx="2722959" cy="27074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457105" y="3504843"/>
            <a:ext cx="491966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77%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8309" y="40462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8309" y="4532352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 average rating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5219819" y="3504843"/>
            <a:ext cx="3536394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3504843"/>
            <a:ext cx="2722959" cy="27074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918615" y="3504843"/>
            <a:ext cx="491966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77%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5219819" y="40462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219819" y="4532352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 average rating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9681329" y="3504843"/>
            <a:ext cx="3525203" cy="270748"/>
          </a:xfrm>
          <a:prstGeom prst="roundRect">
            <a:avLst>
              <a:gd name="adj" fmla="val 12003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3504843"/>
            <a:ext cx="2679144" cy="27074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3368933" y="3504843"/>
            <a:ext cx="50315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76%</a:t>
            </a:r>
            <a:endParaRPr lang="en-US" sz="2100" dirty="0"/>
          </a:p>
        </p:txBody>
      </p:sp>
      <p:sp>
        <p:nvSpPr>
          <p:cNvPr id="19" name="Text 14"/>
          <p:cNvSpPr/>
          <p:nvPr/>
        </p:nvSpPr>
        <p:spPr>
          <a:xfrm>
            <a:off x="9681329" y="40462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681329" y="4532352"/>
            <a:ext cx="41907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 average rating</a:t>
            </a:r>
            <a:endParaRPr lang="en-US" sz="1700" dirty="0"/>
          </a:p>
        </p:txBody>
      </p:sp>
      <p:sp>
        <p:nvSpPr>
          <p:cNvPr id="21" name="Text 16"/>
          <p:cNvSpPr/>
          <p:nvPr/>
        </p:nvSpPr>
        <p:spPr>
          <a:xfrm>
            <a:off x="758309" y="5203984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Shipping Impact</a:t>
            </a:r>
            <a:endParaRPr lang="en-US" sz="2650" dirty="0"/>
          </a:p>
        </p:txBody>
      </p:sp>
      <p:sp>
        <p:nvSpPr>
          <p:cNvPr id="22" name="Text 17"/>
          <p:cNvSpPr/>
          <p:nvPr/>
        </p:nvSpPr>
        <p:spPr>
          <a:xfrm>
            <a:off x="758309" y="595645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customers spend $2 more per order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($60.48 vs $58.46 standard).</a:t>
            </a:r>
            <a:endParaRPr lang="en-US" sz="1700" dirty="0"/>
          </a:p>
        </p:txBody>
      </p:sp>
      <p:sp>
        <p:nvSpPr>
          <p:cNvPr id="23" name="Text 18"/>
          <p:cNvSpPr/>
          <p:nvPr/>
        </p:nvSpPr>
        <p:spPr>
          <a:xfrm>
            <a:off x="758309" y="654689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Premium shipping correlates with higher purchase values—consider promoting express options to boost revenue.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1826" y="323850"/>
            <a:ext cx="3810714" cy="374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Status Analysis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826" y="817840"/>
            <a:ext cx="8266628" cy="428779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399371" y="5105638"/>
            <a:ext cx="113705" cy="113705"/>
          </a:xfrm>
          <a:prstGeom prst="roundRect">
            <a:avLst>
              <a:gd name="adj" fmla="val 16084"/>
            </a:avLst>
          </a:prstGeom>
          <a:solidFill>
            <a:srgbClr val="0C2C41"/>
          </a:solidFill>
          <a:ln/>
        </p:spPr>
      </p:sp>
      <p:sp>
        <p:nvSpPr>
          <p:cNvPr id="5" name="Text 2"/>
          <p:cNvSpPr/>
          <p:nvPr/>
        </p:nvSpPr>
        <p:spPr>
          <a:xfrm>
            <a:off x="6574036" y="5105638"/>
            <a:ext cx="664845" cy="113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</a:t>
            </a:r>
            <a:endParaRPr lang="en-US" sz="850" dirty="0"/>
          </a:p>
        </p:txBody>
      </p:sp>
      <p:sp>
        <p:nvSpPr>
          <p:cNvPr id="6" name="Shape 3"/>
          <p:cNvSpPr/>
          <p:nvPr/>
        </p:nvSpPr>
        <p:spPr>
          <a:xfrm>
            <a:off x="7391281" y="5105638"/>
            <a:ext cx="113705" cy="113705"/>
          </a:xfrm>
          <a:prstGeom prst="roundRect">
            <a:avLst>
              <a:gd name="adj" fmla="val 16084"/>
            </a:avLst>
          </a:prstGeom>
          <a:solidFill>
            <a:srgbClr val="1B6493"/>
          </a:solidFill>
          <a:ln/>
        </p:spPr>
      </p:sp>
      <p:sp>
        <p:nvSpPr>
          <p:cNvPr id="7" name="Text 4"/>
          <p:cNvSpPr/>
          <p:nvPr/>
        </p:nvSpPr>
        <p:spPr>
          <a:xfrm>
            <a:off x="7565946" y="5105638"/>
            <a:ext cx="946904" cy="113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4529733" y="6253877"/>
            <a:ext cx="1399818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27%</a:t>
            </a:r>
            <a:endParaRPr lang="en-US" sz="2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142" y="5542598"/>
            <a:ext cx="1707237" cy="17072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481036" y="7337941"/>
            <a:ext cx="1497568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Subscribers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3181826" y="7560945"/>
            <a:ext cx="4095988" cy="138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customers</a:t>
            </a:r>
            <a:endParaRPr lang="en-US" sz="850" dirty="0"/>
          </a:p>
        </p:txBody>
      </p:sp>
      <p:sp>
        <p:nvSpPr>
          <p:cNvPr id="12" name="Text 8"/>
          <p:cNvSpPr/>
          <p:nvPr/>
        </p:nvSpPr>
        <p:spPr>
          <a:xfrm>
            <a:off x="8700373" y="6253877"/>
            <a:ext cx="1399818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73%</a:t>
            </a:r>
            <a:endParaRPr lang="en-US" sz="22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783" y="5542598"/>
            <a:ext cx="1707237" cy="170723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651677" y="7337941"/>
            <a:ext cx="1497568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Non-Subscribers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7352467" y="7560945"/>
            <a:ext cx="4095988" cy="138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 customers</a:t>
            </a:r>
            <a:endParaRPr lang="en-US" sz="850" dirty="0"/>
          </a:p>
        </p:txBody>
      </p:sp>
      <p:sp>
        <p:nvSpPr>
          <p:cNvPr id="16" name="Text 11"/>
          <p:cNvSpPr/>
          <p:nvPr/>
        </p:nvSpPr>
        <p:spPr>
          <a:xfrm>
            <a:off x="3181826" y="7766923"/>
            <a:ext cx="8266628" cy="138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Massive opportunity: 73% of customers aren't subscribed despite similar spending patterns.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44709" y="667703"/>
            <a:ext cx="1947267" cy="407075"/>
          </a:xfrm>
          <a:prstGeom prst="roundRect">
            <a:avLst>
              <a:gd name="adj" fmla="val 63869"/>
            </a:avLst>
          </a:prstGeom>
          <a:solidFill>
            <a:srgbClr val="D4E9F7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4606" y="784622"/>
            <a:ext cx="173236" cy="1732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34401" y="732592"/>
            <a:ext cx="1427678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SEGMENTATION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244709" y="1161336"/>
            <a:ext cx="738247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Loyalty Breakdown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6244709" y="2198965"/>
            <a:ext cx="3705344" cy="2451259"/>
          </a:xfrm>
          <a:prstGeom prst="roundRect">
            <a:avLst>
              <a:gd name="adj" fmla="val 132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68904" y="2423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68904" y="2909292"/>
            <a:ext cx="32569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 (80%)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6468904" y="3385899"/>
            <a:ext cx="325695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revenue drivers with established purchase patterns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10166628" y="2198965"/>
            <a:ext cx="3705463" cy="2451259"/>
          </a:xfrm>
          <a:prstGeom prst="roundRect">
            <a:avLst>
              <a:gd name="adj" fmla="val 132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90823" y="2423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390823" y="2909292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 (18%)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10390823" y="3385899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segment showing repeat purchase behavior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6244709" y="4866799"/>
            <a:ext cx="7627382" cy="1757839"/>
          </a:xfrm>
          <a:prstGeom prst="roundRect">
            <a:avLst>
              <a:gd name="adj" fmla="val 1848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468904" y="50909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6468904" y="5577126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 (2%)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6468904" y="605373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Fresh acquisition opportunities for growth</a:t>
            </a:r>
            <a:endParaRPr lang="en-US" sz="1700" dirty="0"/>
          </a:p>
        </p:txBody>
      </p:sp>
      <p:sp>
        <p:nvSpPr>
          <p:cNvPr id="19" name="Text 15"/>
          <p:cNvSpPr/>
          <p:nvPr/>
        </p:nvSpPr>
        <p:spPr>
          <a:xfrm>
            <a:off x="6244709" y="686835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958 repeat buyers (&gt;5 purchases) remain unsubscribed—prime targets for subscription conversion campaigns.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762953"/>
            <a:ext cx="2697837" cy="422315"/>
          </a:xfrm>
          <a:prstGeom prst="roundRect">
            <a:avLst>
              <a:gd name="adj" fmla="val 61564"/>
            </a:avLst>
          </a:prstGeom>
          <a:noFill/>
          <a:ln w="7620">
            <a:solidFill>
              <a:srgbClr val="75BAE6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95826" y="835462"/>
            <a:ext cx="2422803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CATEGORY PERFORMANCE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8309" y="1271826"/>
            <a:ext cx="72986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&amp; Sales by Category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553176"/>
            <a:ext cx="8338899" cy="46697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3466" y="2978944"/>
            <a:ext cx="3891439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 Products by Category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633466" y="3623072"/>
            <a:ext cx="4246126" cy="1960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Accessories: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Jewelry (171 orders)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Blouse &amp; Pants (171 orders each)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Footwear: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Sandals (160 orders)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Outerwear: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Jacket (163 orders)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633466" y="5778698"/>
            <a:ext cx="424612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 dominates at 43% of revenue. Young adults lead spending at $62,143 total.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2026-02-15T18:24:59Z</dcterms:created>
  <dcterms:modified xsi:type="dcterms:W3CDTF">2026-02-15T18:24:59Z</dcterms:modified>
</cp:coreProperties>
</file>